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
  </p:notesMasterIdLst>
  <p:sldIdLst>
    <p:sldId id="259"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66" d="100"/>
          <a:sy n="66" d="100"/>
        </p:scale>
        <p:origin x="-1328"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716"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TPP</c:v>
                </c:pt>
              </c:strCache>
            </c:strRef>
          </c:tx>
          <c:spPr>
            <a:solidFill>
              <a:srgbClr val="FF0000"/>
            </a:solidFill>
          </c:spPr>
          <c:invertIfNegative val="0"/>
          <c:dLbls>
            <c:dLbl>
              <c:idx val="0"/>
              <c:layout/>
              <c:tx>
                <c:rich>
                  <a:bodyPr/>
                  <a:lstStyle/>
                  <a:p>
                    <a:r>
                      <a:rPr lang="en-US"/>
                      <a:t> </a:t>
                    </a:r>
                    <a:r>
                      <a:rPr lang="en-US" smtClean="0"/>
                      <a:t>4,400,000 </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Revenue Loss</c:v>
                </c:pt>
                <c:pt idx="1">
                  <c:v>Additional Revenue</c:v>
                </c:pt>
              </c:strCache>
            </c:strRef>
          </c:cat>
          <c:val>
            <c:numRef>
              <c:f>Sheet1!$B$2:$B$3</c:f>
              <c:numCache>
                <c:formatCode>General</c:formatCode>
                <c:ptCount val="2"/>
                <c:pt idx="0" formatCode="_(* #,##0_);_(* \(#,##0\);_(* &quot;-&quot;??_);_(@_)">
                  <c:v>4393382</c:v>
                </c:pt>
              </c:numCache>
            </c:numRef>
          </c:val>
        </c:ser>
        <c:ser>
          <c:idx val="1"/>
          <c:order val="1"/>
          <c:tx>
            <c:strRef>
              <c:f>Sheet1!$C$1</c:f>
              <c:strCache>
                <c:ptCount val="1"/>
                <c:pt idx="0">
                  <c:v>CODB</c:v>
                </c:pt>
              </c:strCache>
            </c:strRef>
          </c:tx>
          <c:spPr>
            <a:solidFill>
              <a:srgbClr val="9966FF"/>
            </a:solidFill>
          </c:spPr>
          <c:invertIfNegative val="0"/>
          <c:dLbls>
            <c:dLbl>
              <c:idx val="0"/>
              <c:layout/>
              <c:tx>
                <c:rich>
                  <a:bodyPr/>
                  <a:lstStyle/>
                  <a:p>
                    <a:r>
                      <a:rPr lang="en-US"/>
                      <a:t> </a:t>
                    </a:r>
                    <a:r>
                      <a:rPr lang="en-US" smtClean="0"/>
                      <a:t>2,000,000 </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Revenue Loss</c:v>
                </c:pt>
                <c:pt idx="1">
                  <c:v>Additional Revenue</c:v>
                </c:pt>
              </c:strCache>
            </c:strRef>
          </c:cat>
          <c:val>
            <c:numRef>
              <c:f>Sheet1!$C$2:$C$3</c:f>
              <c:numCache>
                <c:formatCode>General</c:formatCode>
                <c:ptCount val="2"/>
                <c:pt idx="0" formatCode="_(* #,##0_);_(* \(#,##0\);_(* &quot;-&quot;??_);_(@_)">
                  <c:v>1500000</c:v>
                </c:pt>
              </c:numCache>
            </c:numRef>
          </c:val>
        </c:ser>
        <c:ser>
          <c:idx val="2"/>
          <c:order val="2"/>
          <c:tx>
            <c:strRef>
              <c:f>Sheet1!$D$1</c:f>
              <c:strCache>
                <c:ptCount val="1"/>
                <c:pt idx="0">
                  <c:v>Transportation</c:v>
                </c:pt>
              </c:strCache>
            </c:strRef>
          </c:tx>
          <c:spPr>
            <a:solidFill>
              <a:schemeClr val="bg1">
                <a:lumMod val="65000"/>
              </a:schemeClr>
            </a:solidFill>
          </c:spPr>
          <c:invertIfNegative val="0"/>
          <c:dLbls>
            <c:showLegendKey val="0"/>
            <c:showVal val="1"/>
            <c:showCatName val="0"/>
            <c:showSerName val="0"/>
            <c:showPercent val="0"/>
            <c:showBubbleSize val="0"/>
            <c:showLeaderLines val="0"/>
          </c:dLbls>
          <c:cat>
            <c:strRef>
              <c:f>Sheet1!$A$2:$A$3</c:f>
              <c:strCache>
                <c:ptCount val="2"/>
                <c:pt idx="0">
                  <c:v>Revenue Loss</c:v>
                </c:pt>
                <c:pt idx="1">
                  <c:v>Additional Revenue</c:v>
                </c:pt>
              </c:strCache>
            </c:strRef>
          </c:cat>
          <c:val>
            <c:numRef>
              <c:f>Sheet1!$D$2:$D$3</c:f>
              <c:numCache>
                <c:formatCode>General</c:formatCode>
                <c:ptCount val="2"/>
                <c:pt idx="0" formatCode="_(* #,##0_);_(* \(#,##0\);_(* &quot;-&quot;??_);_(@_)">
                  <c:v>1000000</c:v>
                </c:pt>
              </c:numCache>
            </c:numRef>
          </c:val>
        </c:ser>
        <c:ser>
          <c:idx val="3"/>
          <c:order val="3"/>
          <c:tx>
            <c:strRef>
              <c:f>Sheet1!$E$1</c:f>
              <c:strCache>
                <c:ptCount val="1"/>
                <c:pt idx="0">
                  <c:v>Cap</c:v>
                </c:pt>
              </c:strCache>
            </c:strRef>
          </c:tx>
          <c:spPr>
            <a:solidFill>
              <a:schemeClr val="accent5">
                <a:lumMod val="60000"/>
                <a:lumOff val="40000"/>
              </a:schemeClr>
            </a:solidFill>
          </c:spPr>
          <c:invertIfNegative val="0"/>
          <c:dLbls>
            <c:dLbl>
              <c:idx val="0"/>
              <c:layout/>
              <c:tx>
                <c:rich>
                  <a:bodyPr/>
                  <a:lstStyle/>
                  <a:p>
                    <a:r>
                      <a:rPr lang="en-US"/>
                      <a:t> </a:t>
                    </a:r>
                    <a:r>
                      <a:rPr lang="en-US" smtClean="0"/>
                      <a:t>820,000 </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Revenue Loss</c:v>
                </c:pt>
                <c:pt idx="1">
                  <c:v>Additional Revenue</c:v>
                </c:pt>
              </c:strCache>
            </c:strRef>
          </c:cat>
          <c:val>
            <c:numRef>
              <c:f>Sheet1!$E$2:$E$3</c:f>
              <c:numCache>
                <c:formatCode>General</c:formatCode>
                <c:ptCount val="2"/>
                <c:pt idx="0" formatCode="_(* #,##0_);_(* \(#,##0\);_(* &quot;-&quot;??_);_(@_)">
                  <c:v>600000</c:v>
                </c:pt>
              </c:numCache>
            </c:numRef>
          </c:val>
        </c:ser>
        <c:ser>
          <c:idx val="4"/>
          <c:order val="4"/>
          <c:tx>
            <c:strRef>
              <c:f>Sheet1!$F$1</c:f>
              <c:strCache>
                <c:ptCount val="1"/>
                <c:pt idx="0">
                  <c:v>Catastrophic</c:v>
                </c:pt>
              </c:strCache>
            </c:strRef>
          </c:tx>
          <c:invertIfNegative val="0"/>
          <c:dLbls>
            <c:dLbl>
              <c:idx val="0"/>
              <c:layout>
                <c:manualLayout>
                  <c:x val="0"/>
                  <c:y val="-6.7994941604659206E-3"/>
                </c:manualLayout>
              </c:layout>
              <c:tx>
                <c:rich>
                  <a:bodyPr/>
                  <a:lstStyle/>
                  <a:p>
                    <a:r>
                      <a:rPr lang="en-US" dirty="0" smtClean="0"/>
                      <a:t>555,000 </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Revenue Loss</c:v>
                </c:pt>
                <c:pt idx="1">
                  <c:v>Additional Revenue</c:v>
                </c:pt>
              </c:strCache>
            </c:strRef>
          </c:cat>
          <c:val>
            <c:numRef>
              <c:f>Sheet1!$F$2:$F$3</c:f>
              <c:numCache>
                <c:formatCode>General</c:formatCode>
                <c:ptCount val="2"/>
                <c:pt idx="0" formatCode="_(* #,##0_);_(* \(#,##0\);_(* &quot;-&quot;??_);_(@_)">
                  <c:v>554705</c:v>
                </c:pt>
              </c:numCache>
            </c:numRef>
          </c:val>
        </c:ser>
        <c:ser>
          <c:idx val="5"/>
          <c:order val="5"/>
          <c:tx>
            <c:strRef>
              <c:f>Sheet1!$G$1</c:f>
              <c:strCache>
                <c:ptCount val="1"/>
                <c:pt idx="0">
                  <c:v>Community School</c:v>
                </c:pt>
              </c:strCache>
            </c:strRef>
          </c:tx>
          <c:spPr>
            <a:solidFill>
              <a:schemeClr val="accent3">
                <a:lumMod val="60000"/>
                <a:lumOff val="40000"/>
              </a:schemeClr>
            </a:solidFill>
          </c:spPr>
          <c:invertIfNegative val="0"/>
          <c:dLbls>
            <c:dLbl>
              <c:idx val="0"/>
              <c:layout/>
              <c:tx>
                <c:rich>
                  <a:bodyPr/>
                  <a:lstStyle/>
                  <a:p>
                    <a:r>
                      <a:rPr lang="en-US"/>
                      <a:t> </a:t>
                    </a:r>
                    <a:r>
                      <a:rPr lang="en-US" smtClean="0"/>
                      <a:t>1,850,000 </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Revenue Loss</c:v>
                </c:pt>
                <c:pt idx="1">
                  <c:v>Additional Revenue</c:v>
                </c:pt>
              </c:strCache>
            </c:strRef>
          </c:cat>
          <c:val>
            <c:numRef>
              <c:f>Sheet1!$G$2:$G$3</c:f>
              <c:numCache>
                <c:formatCode>General</c:formatCode>
                <c:ptCount val="2"/>
                <c:pt idx="0" formatCode="_(* #,##0_);_(* \(#,##0\);_(* &quot;-&quot;??_);_(@_)">
                  <c:v>1658053.2</c:v>
                </c:pt>
              </c:numCache>
            </c:numRef>
          </c:val>
        </c:ser>
        <c:ser>
          <c:idx val="6"/>
          <c:order val="6"/>
          <c:tx>
            <c:strRef>
              <c:f>Sheet1!$H$1</c:f>
              <c:strCache>
                <c:ptCount val="1"/>
                <c:pt idx="0">
                  <c:v>Scholarship</c:v>
                </c:pt>
              </c:strCache>
            </c:strRef>
          </c:tx>
          <c:spPr>
            <a:solidFill>
              <a:schemeClr val="accent4">
                <a:lumMod val="60000"/>
                <a:lumOff val="40000"/>
              </a:schemeClr>
            </a:solidFill>
          </c:spPr>
          <c:invertIfNegative val="0"/>
          <c:dLbls>
            <c:dLbl>
              <c:idx val="0"/>
              <c:layout/>
              <c:tx>
                <c:rich>
                  <a:bodyPr/>
                  <a:lstStyle/>
                  <a:p>
                    <a:r>
                      <a:rPr lang="en-US"/>
                      <a:t> </a:t>
                    </a:r>
                    <a:r>
                      <a:rPr lang="en-US" smtClean="0"/>
                      <a:t>1,780,000 </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Revenue Loss</c:v>
                </c:pt>
                <c:pt idx="1">
                  <c:v>Additional Revenue</c:v>
                </c:pt>
              </c:strCache>
            </c:strRef>
          </c:cat>
          <c:val>
            <c:numRef>
              <c:f>Sheet1!$H$2:$H$3</c:f>
              <c:numCache>
                <c:formatCode>General</c:formatCode>
                <c:ptCount val="2"/>
                <c:pt idx="0" formatCode="_(* #,##0_);_(* \(#,##0\);_(* &quot;-&quot;??_);_(@_)">
                  <c:v>1096791</c:v>
                </c:pt>
              </c:numCache>
            </c:numRef>
          </c:val>
        </c:ser>
        <c:ser>
          <c:idx val="7"/>
          <c:order val="7"/>
          <c:tx>
            <c:strRef>
              <c:f>Sheet1!$I$1</c:f>
              <c:strCache>
                <c:ptCount val="1"/>
                <c:pt idx="0">
                  <c:v>1 mill Operating</c:v>
                </c:pt>
              </c:strCache>
            </c:strRef>
          </c:tx>
          <c:spPr>
            <a:solidFill>
              <a:schemeClr val="tx1">
                <a:lumMod val="40000"/>
                <a:lumOff val="60000"/>
              </a:schemeClr>
            </a:solidFill>
          </c:spPr>
          <c:invertIfNegative val="0"/>
          <c:dLbls>
            <c:dLbl>
              <c:idx val="1"/>
              <c:layout/>
              <c:tx>
                <c:rich>
                  <a:bodyPr/>
                  <a:lstStyle/>
                  <a:p>
                    <a:r>
                      <a:rPr lang="en-US"/>
                      <a:t> </a:t>
                    </a:r>
                    <a:r>
                      <a:rPr lang="en-US" smtClean="0"/>
                      <a:t>1,400,000 </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Revenue Loss</c:v>
                </c:pt>
                <c:pt idx="1">
                  <c:v>Additional Revenue</c:v>
                </c:pt>
              </c:strCache>
            </c:strRef>
          </c:cat>
          <c:val>
            <c:numRef>
              <c:f>Sheet1!$I$2:$I$3</c:f>
              <c:numCache>
                <c:formatCode>_(* #,##0_);_(* \(#,##0\);_(* "-"??_);_(@_)</c:formatCode>
                <c:ptCount val="2"/>
                <c:pt idx="1">
                  <c:v>1421672</c:v>
                </c:pt>
              </c:numCache>
            </c:numRef>
          </c:val>
        </c:ser>
        <c:ser>
          <c:idx val="8"/>
          <c:order val="8"/>
          <c:tx>
            <c:strRef>
              <c:f>Sheet1!$J$1</c:f>
              <c:strCache>
                <c:ptCount val="1"/>
                <c:pt idx="0">
                  <c:v>Emergency</c:v>
                </c:pt>
              </c:strCache>
            </c:strRef>
          </c:tx>
          <c:spPr>
            <a:solidFill>
              <a:srgbClr val="00B050"/>
            </a:solidFill>
          </c:spPr>
          <c:invertIfNegative val="0"/>
          <c:dLbls>
            <c:dLbl>
              <c:idx val="1"/>
              <c:layout/>
              <c:tx>
                <c:rich>
                  <a:bodyPr/>
                  <a:lstStyle/>
                  <a:p>
                    <a:r>
                      <a:rPr lang="en-US"/>
                      <a:t> </a:t>
                    </a:r>
                    <a:r>
                      <a:rPr lang="en-US" smtClean="0"/>
                      <a:t>7,350,000 </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Revenue Loss</c:v>
                </c:pt>
                <c:pt idx="1">
                  <c:v>Additional Revenue</c:v>
                </c:pt>
              </c:strCache>
            </c:strRef>
          </c:cat>
          <c:val>
            <c:numRef>
              <c:f>Sheet1!$J$2:$J$3</c:f>
              <c:numCache>
                <c:formatCode>_(* #,##0_);_(* \(#,##0\);_(* "-"??_);_(@_)</c:formatCode>
                <c:ptCount val="2"/>
                <c:pt idx="1">
                  <c:v>7353402</c:v>
                </c:pt>
              </c:numCache>
            </c:numRef>
          </c:val>
        </c:ser>
        <c:dLbls>
          <c:showLegendKey val="0"/>
          <c:showVal val="0"/>
          <c:showCatName val="0"/>
          <c:showSerName val="0"/>
          <c:showPercent val="0"/>
          <c:showBubbleSize val="0"/>
        </c:dLbls>
        <c:gapWidth val="150"/>
        <c:shape val="box"/>
        <c:axId val="103952384"/>
        <c:axId val="103953920"/>
        <c:axId val="0"/>
      </c:bar3DChart>
      <c:catAx>
        <c:axId val="103952384"/>
        <c:scaling>
          <c:orientation val="minMax"/>
        </c:scaling>
        <c:delete val="0"/>
        <c:axPos val="b"/>
        <c:majorTickMark val="out"/>
        <c:minorTickMark val="none"/>
        <c:tickLblPos val="nextTo"/>
        <c:crossAx val="103953920"/>
        <c:crosses val="autoZero"/>
        <c:auto val="1"/>
        <c:lblAlgn val="ctr"/>
        <c:lblOffset val="100"/>
        <c:noMultiLvlLbl val="0"/>
      </c:catAx>
      <c:valAx>
        <c:axId val="103953920"/>
        <c:scaling>
          <c:orientation val="minMax"/>
        </c:scaling>
        <c:delete val="0"/>
        <c:axPos val="l"/>
        <c:majorGridlines/>
        <c:numFmt formatCode="_(* #,##0_);_(* \(#,##0\);_(* &quot;-&quot;??_);_(@_)" sourceLinked="1"/>
        <c:majorTickMark val="out"/>
        <c:minorTickMark val="none"/>
        <c:tickLblPos val="nextTo"/>
        <c:crossAx val="10395238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3CE113-9027-4359-B849-3740BC0C045C}" type="datetimeFigureOut">
              <a:rPr lang="en-US" smtClean="0"/>
              <a:t>12/11/2018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710D5-BF73-43B4-971A-C95F3D7DEA47}" type="slidenum">
              <a:rPr lang="en-US" smtClean="0"/>
              <a:t>‹#›</a:t>
            </a:fld>
            <a:endParaRPr lang="en-US"/>
          </a:p>
        </p:txBody>
      </p:sp>
    </p:spTree>
    <p:extLst>
      <p:ext uri="{BB962C8B-B14F-4D97-AF65-F5344CB8AC3E}">
        <p14:creationId xmlns:p14="http://schemas.microsoft.com/office/powerpoint/2010/main" val="263592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a:xfrm>
            <a:off x="685800" y="4343400"/>
            <a:ext cx="5486400" cy="4613223"/>
          </a:xfrm>
        </p:spPr>
        <p:txBody>
          <a:bodyPr/>
          <a:lstStyle/>
          <a:p>
            <a:r>
              <a:rPr lang="en-US" dirty="0" smtClean="0"/>
              <a:t>Since 2004, the State has reduced the amount of revenue the district has collected </a:t>
            </a:r>
            <a:r>
              <a:rPr lang="en-US" i="1" dirty="0" smtClean="0"/>
              <a:t>every year</a:t>
            </a:r>
            <a:r>
              <a:rPr lang="en-US" dirty="0" smtClean="0"/>
              <a:t>.  </a:t>
            </a:r>
          </a:p>
          <a:p>
            <a:endParaRPr lang="en-US" dirty="0" smtClean="0"/>
          </a:p>
          <a:p>
            <a:pPr marL="171441" indent="-171441">
              <a:buFont typeface="Arial" panose="020B0604020202020204" pitchFamily="34" charset="0"/>
              <a:buChar char="•"/>
            </a:pPr>
            <a:r>
              <a:rPr lang="en-US" sz="1100" dirty="0"/>
              <a:t>TPP – tangible personal property or taxes on business equipment;</a:t>
            </a:r>
          </a:p>
          <a:p>
            <a:pPr marL="171441" indent="-171441">
              <a:buFont typeface="Arial" panose="020B0604020202020204" pitchFamily="34" charset="0"/>
              <a:buChar char="•"/>
            </a:pPr>
            <a:r>
              <a:rPr lang="en-US" sz="1100" dirty="0"/>
              <a:t>CODB – Cost of Doing Business, 7.5% more per pupil because of operating in Hamilton County (a high cost county compared to the rest of the state);</a:t>
            </a:r>
          </a:p>
          <a:p>
            <a:pPr marL="171441" indent="-171441">
              <a:buFont typeface="Arial" panose="020B0604020202020204" pitchFamily="34" charset="0"/>
              <a:buChar char="•"/>
            </a:pPr>
            <a:r>
              <a:rPr lang="en-US" sz="1100" dirty="0"/>
              <a:t>Transportation – reduced transportation reimbursement from 60% to 40%;</a:t>
            </a:r>
          </a:p>
          <a:p>
            <a:pPr marL="171441" indent="-171441">
              <a:buFont typeface="Arial" panose="020B0604020202020204" pitchFamily="34" charset="0"/>
              <a:buChar char="•"/>
            </a:pPr>
            <a:r>
              <a:rPr lang="en-US" sz="1100" dirty="0"/>
              <a:t>Cap – the amount the state owes the district per the formula that they will never pay because the capped the total increase in dollars the district can receive from the previous year.</a:t>
            </a:r>
          </a:p>
          <a:p>
            <a:pPr marL="171441" indent="-171441">
              <a:buFont typeface="Arial" panose="020B0604020202020204" pitchFamily="34" charset="0"/>
              <a:buChar char="•"/>
            </a:pPr>
            <a:r>
              <a:rPr lang="en-US" sz="1100" dirty="0"/>
              <a:t>Catastrophic – reimbursement from the state for our significant special needs students.  The state is supposed to reimburse 50%, they only reimbursed 15% of the 50% because they prorated districts reimbursements based on the total statewide reimbursements and the amount the state set aside for the reimbursement;</a:t>
            </a:r>
          </a:p>
          <a:p>
            <a:pPr marL="171441" indent="-171441">
              <a:buFont typeface="Arial" panose="020B0604020202020204" pitchFamily="34" charset="0"/>
              <a:buChar char="•"/>
            </a:pPr>
            <a:r>
              <a:rPr lang="en-US" sz="1100" dirty="0"/>
              <a:t>Community School – this is the increase since 2004 for students taking their tax dollars to community schools;</a:t>
            </a:r>
          </a:p>
          <a:p>
            <a:pPr marL="171441" indent="-171441">
              <a:buFont typeface="Arial" panose="020B0604020202020204" pitchFamily="34" charset="0"/>
              <a:buChar char="•"/>
            </a:pPr>
            <a:r>
              <a:rPr lang="en-US" sz="1100" dirty="0"/>
              <a:t>Scholarship – this is the increase since 2004 for students taking their tax dollars to non-public schools.</a:t>
            </a:r>
          </a:p>
          <a:p>
            <a:pPr marL="171441" indent="-171441">
              <a:buFont typeface="Arial" panose="020B0604020202020204" pitchFamily="34" charset="0"/>
              <a:buChar char="•"/>
            </a:pPr>
            <a:endParaRPr lang="en-US" dirty="0"/>
          </a:p>
          <a:p>
            <a:pPr marL="171441" indent="-171441">
              <a:buFont typeface="Arial" panose="020B0604020202020204" pitchFamily="34" charset="0"/>
              <a:buChar char="•"/>
            </a:pPr>
            <a:r>
              <a:rPr lang="en-US" dirty="0" smtClean="0"/>
              <a:t>1 mill Operating Levy is what our Community passed as part of the Master Facility Project.</a:t>
            </a:r>
          </a:p>
          <a:p>
            <a:pPr marL="171441" indent="-171441">
              <a:buFont typeface="Arial" panose="020B0604020202020204" pitchFamily="34" charset="0"/>
              <a:buChar char="•"/>
            </a:pPr>
            <a:r>
              <a:rPr lang="en-US" dirty="0" smtClean="0"/>
              <a:t>Emergency Levy – this is what the Community has passed three times (2007, 2012, 2017) and the district has been operating on since 2007.</a:t>
            </a:r>
            <a:endParaRPr lang="en-US" dirty="0"/>
          </a:p>
          <a:p>
            <a:endParaRPr lang="en-US" dirty="0" smtClean="0"/>
          </a:p>
          <a:p>
            <a:r>
              <a:rPr lang="en-US" dirty="0" smtClean="0"/>
              <a:t>We have been able to locally make up approx. $8.7 million</a:t>
            </a:r>
            <a:r>
              <a:rPr lang="en-US" b="1" dirty="0" smtClean="0"/>
              <a:t>, leaving a deficit in previously collected revenue of $4 million annually.</a:t>
            </a:r>
            <a:endParaRPr lang="en-US" b="1" dirty="0"/>
          </a:p>
        </p:txBody>
      </p:sp>
      <p:sp>
        <p:nvSpPr>
          <p:cNvPr id="4" name="Slide Number Placeholder 3"/>
          <p:cNvSpPr>
            <a:spLocks noGrp="1"/>
          </p:cNvSpPr>
          <p:nvPr>
            <p:ph type="sldNum" sz="quarter" idx="10"/>
          </p:nvPr>
        </p:nvSpPr>
        <p:spPr/>
        <p:txBody>
          <a:bodyPr/>
          <a:lstStyle/>
          <a:p>
            <a:fld id="{68955BA2-A8A2-420C-9364-6F3488CDC5E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198418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409575" y="-4763"/>
            <a:ext cx="3761184"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196301" y="1380069"/>
            <a:ext cx="6430967"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386533" y="3996267"/>
            <a:ext cx="5240734"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a:xfrm>
            <a:off x="3999309" y="5883276"/>
            <a:ext cx="3243033" cy="365125"/>
          </a:xfrm>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585113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4732865"/>
            <a:ext cx="7514033"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509" y="932112"/>
            <a:ext cx="6169458"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13234" y="5299603"/>
            <a:ext cx="7514033"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6" name="Footer Placeholder 5"/>
          <p:cNvSpPr>
            <a:spLocks noGrp="1"/>
          </p:cNvSpPr>
          <p:nvPr>
            <p:ph type="ftr" sz="quarter" idx="11"/>
          </p:nvPr>
        </p:nvSpPr>
        <p:spPr/>
        <p:txBody>
          <a:bodyPr/>
          <a:lstStyle/>
          <a:p>
            <a:endParaRPr lang="en-US" dirty="0">
              <a:solidFill>
                <a:srgbClr val="0000FF"/>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4065163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685800"/>
            <a:ext cx="7514033"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234" y="4343400"/>
            <a:ext cx="7514035"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3795436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198959" y="863023"/>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457200"/>
            <a:r>
              <a:rPr lang="en-US" sz="8000" dirty="0">
                <a:solidFill>
                  <a:srgbClr val="0000FF"/>
                </a:solidFill>
                <a:effectLst/>
              </a:rPr>
              <a:t>“</a:t>
            </a:r>
          </a:p>
        </p:txBody>
      </p:sp>
      <p:sp>
        <p:nvSpPr>
          <p:cNvPr id="15" name="TextBox 14"/>
          <p:cNvSpPr txBox="1"/>
          <p:nvPr/>
        </p:nvSpPr>
        <p:spPr>
          <a:xfrm>
            <a:off x="8170069" y="281939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srgbClr val="0000FF"/>
                </a:solidFill>
                <a:effectLst/>
              </a:rPr>
              <a:t>”</a:t>
            </a:r>
          </a:p>
        </p:txBody>
      </p:sp>
      <p:sp>
        <p:nvSpPr>
          <p:cNvPr id="2" name="Title 1"/>
          <p:cNvSpPr>
            <a:spLocks noGrp="1"/>
          </p:cNvSpPr>
          <p:nvPr>
            <p:ph type="title"/>
          </p:nvPr>
        </p:nvSpPr>
        <p:spPr>
          <a:xfrm>
            <a:off x="1656159" y="685800"/>
            <a:ext cx="6742509"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827609" y="3428999"/>
            <a:ext cx="6399611"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234" y="4343400"/>
            <a:ext cx="751403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2970581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235" y="3308581"/>
            <a:ext cx="7514032"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234" y="4777381"/>
            <a:ext cx="7514033"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3662456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198959" y="863023"/>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457200"/>
            <a:r>
              <a:rPr lang="en-US" sz="8000" dirty="0">
                <a:solidFill>
                  <a:srgbClr val="0000FF"/>
                </a:solidFill>
                <a:effectLst/>
              </a:rPr>
              <a:t>“</a:t>
            </a:r>
          </a:p>
        </p:txBody>
      </p:sp>
      <p:sp>
        <p:nvSpPr>
          <p:cNvPr id="15" name="TextBox 14"/>
          <p:cNvSpPr txBox="1"/>
          <p:nvPr/>
        </p:nvSpPr>
        <p:spPr>
          <a:xfrm>
            <a:off x="8170069" y="281939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srgbClr val="0000FF"/>
                </a:solidFill>
                <a:effectLst/>
              </a:rPr>
              <a:t>”</a:t>
            </a:r>
          </a:p>
        </p:txBody>
      </p:sp>
      <p:sp>
        <p:nvSpPr>
          <p:cNvPr id="2" name="Title 1"/>
          <p:cNvSpPr>
            <a:spLocks noGrp="1"/>
          </p:cNvSpPr>
          <p:nvPr>
            <p:ph type="title"/>
          </p:nvPr>
        </p:nvSpPr>
        <p:spPr>
          <a:xfrm>
            <a:off x="1656159" y="685800"/>
            <a:ext cx="6742509"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234" y="3886200"/>
            <a:ext cx="7514033"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234" y="4775200"/>
            <a:ext cx="7514033"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2152419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1"/>
            <a:ext cx="7514034"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234" y="3505200"/>
            <a:ext cx="7514035"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233" y="4343400"/>
            <a:ext cx="7514035"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3398385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727735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492" y="685800"/>
            <a:ext cx="1327777"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234" y="685800"/>
            <a:ext cx="6014807"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483729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a:xfrm>
            <a:off x="8213893" y="5867132"/>
            <a:ext cx="413375" cy="365125"/>
          </a:xfrm>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695088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9210" y="2666999"/>
            <a:ext cx="6698060"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29209" y="4777381"/>
            <a:ext cx="6698061"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5" name="Footer Placeholder 4"/>
          <p:cNvSpPr>
            <a:spLocks noGrp="1"/>
          </p:cNvSpPr>
          <p:nvPr>
            <p:ph type="ftr" sz="quarter" idx="11"/>
          </p:nvPr>
        </p:nvSpPr>
        <p:spPr/>
        <p:txBody>
          <a:bodyPr/>
          <a:lstStyle/>
          <a:p>
            <a:endParaRPr lang="en-US" dirty="0">
              <a:solidFill>
                <a:srgbClr val="0000FF"/>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1561803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13233" y="685801"/>
            <a:ext cx="7514035"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13235" y="2667000"/>
            <a:ext cx="3671291"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55975" y="2667000"/>
            <a:ext cx="3671292"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6" name="Footer Placeholder 5"/>
          <p:cNvSpPr>
            <a:spLocks noGrp="1"/>
          </p:cNvSpPr>
          <p:nvPr>
            <p:ph type="ftr" sz="quarter" idx="11"/>
          </p:nvPr>
        </p:nvSpPr>
        <p:spPr/>
        <p:txBody>
          <a:bodyPr/>
          <a:lstStyle/>
          <a:p>
            <a:endParaRPr lang="en-US" dirty="0">
              <a:solidFill>
                <a:srgbClr val="0000FF"/>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4274121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134" y="2658533"/>
            <a:ext cx="34553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233" y="3335337"/>
            <a:ext cx="3671292"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0366" y="2667000"/>
            <a:ext cx="3466903"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5975" y="3335337"/>
            <a:ext cx="3671292"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8" name="Footer Placeholder 7"/>
          <p:cNvSpPr>
            <a:spLocks noGrp="1"/>
          </p:cNvSpPr>
          <p:nvPr>
            <p:ph type="ftr" sz="quarter" idx="11"/>
          </p:nvPr>
        </p:nvSpPr>
        <p:spPr/>
        <p:txBody>
          <a:bodyPr/>
          <a:lstStyle/>
          <a:p>
            <a:endParaRPr lang="en-US" dirty="0">
              <a:solidFill>
                <a:srgbClr val="0000FF"/>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2916626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4" name="Footer Placeholder 3"/>
          <p:cNvSpPr>
            <a:spLocks noGrp="1"/>
          </p:cNvSpPr>
          <p:nvPr>
            <p:ph type="ftr" sz="quarter" idx="11"/>
          </p:nvPr>
        </p:nvSpPr>
        <p:spPr/>
        <p:txBody>
          <a:bodyPr/>
          <a:lstStyle/>
          <a:p>
            <a:endParaRPr lang="en-US" dirty="0">
              <a:solidFill>
                <a:srgbClr val="0000FF"/>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2236356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3" name="Footer Placeholder 2"/>
          <p:cNvSpPr>
            <a:spLocks noGrp="1"/>
          </p:cNvSpPr>
          <p:nvPr>
            <p:ph type="ftr" sz="quarter" idx="11"/>
          </p:nvPr>
        </p:nvSpPr>
        <p:spPr/>
        <p:txBody>
          <a:bodyPr/>
          <a:lstStyle/>
          <a:p>
            <a:endParaRPr lang="en-US" dirty="0">
              <a:solidFill>
                <a:srgbClr val="0000FF"/>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3210598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1600200"/>
            <a:ext cx="266184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6525" y="685799"/>
            <a:ext cx="4680743"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234" y="2971800"/>
            <a:ext cx="266184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6" name="Footer Placeholder 5"/>
          <p:cNvSpPr>
            <a:spLocks noGrp="1"/>
          </p:cNvSpPr>
          <p:nvPr>
            <p:ph type="ftr" sz="quarter" idx="11"/>
          </p:nvPr>
        </p:nvSpPr>
        <p:spPr/>
        <p:txBody>
          <a:bodyPr/>
          <a:lstStyle/>
          <a:p>
            <a:endParaRPr lang="en-US" dirty="0">
              <a:solidFill>
                <a:srgbClr val="0000FF"/>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138665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043" y="1752599"/>
            <a:ext cx="406961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6011" y="914400"/>
            <a:ext cx="246073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12043" y="3124199"/>
            <a:ext cx="406961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srgbClr val="0000FF"/>
                </a:solidFill>
              </a:rPr>
              <a:pPr/>
              <a:t>12/11/2018</a:t>
            </a:fld>
            <a:endParaRPr lang="en-US" dirty="0">
              <a:solidFill>
                <a:srgbClr val="0000FF"/>
              </a:solidFill>
            </a:endParaRPr>
          </a:p>
        </p:txBody>
      </p:sp>
      <p:sp>
        <p:nvSpPr>
          <p:cNvPr id="6" name="Footer Placeholder 5"/>
          <p:cNvSpPr>
            <a:spLocks noGrp="1"/>
          </p:cNvSpPr>
          <p:nvPr>
            <p:ph type="ftr" sz="quarter" idx="11"/>
          </p:nvPr>
        </p:nvSpPr>
        <p:spPr/>
        <p:txBody>
          <a:bodyPr/>
          <a:lstStyle/>
          <a:p>
            <a:endParaRPr lang="en-US" dirty="0">
              <a:solidFill>
                <a:srgbClr val="0000FF"/>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00FF"/>
                </a:solidFill>
              </a:rPr>
              <a:pPr/>
              <a:t>‹#›</a:t>
            </a:fld>
            <a:endParaRPr lang="en-US" dirty="0">
              <a:solidFill>
                <a:srgbClr val="0000FF"/>
              </a:solidFill>
            </a:endParaRPr>
          </a:p>
        </p:txBody>
      </p:sp>
    </p:spTree>
    <p:extLst>
      <p:ext uri="{BB962C8B-B14F-4D97-AF65-F5344CB8AC3E}">
        <p14:creationId xmlns:p14="http://schemas.microsoft.com/office/powerpoint/2010/main" val="303101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13109" y="0"/>
            <a:ext cx="1827610"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113233" y="685801"/>
            <a:ext cx="7514035"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13233" y="2667000"/>
            <a:ext cx="7514035"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99492" y="5883276"/>
            <a:ext cx="85725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B61BEF0D-F0BB-DE4B-95CE-6DB70DBA9567}" type="datetimeFigureOut">
              <a:rPr lang="en-US" dirty="0">
                <a:solidFill>
                  <a:srgbClr val="0000FF"/>
                </a:solidFill>
              </a:rPr>
              <a:pPr defTabSz="457200"/>
              <a:t>12/11/2018</a:t>
            </a:fld>
            <a:endParaRPr lang="en-US" dirty="0">
              <a:solidFill>
                <a:srgbClr val="0000FF"/>
              </a:solidFill>
            </a:endParaRPr>
          </a:p>
        </p:txBody>
      </p:sp>
      <p:sp>
        <p:nvSpPr>
          <p:cNvPr id="5" name="Footer Placeholder 4"/>
          <p:cNvSpPr>
            <a:spLocks noGrp="1"/>
          </p:cNvSpPr>
          <p:nvPr>
            <p:ph type="ftr" sz="quarter" idx="3"/>
          </p:nvPr>
        </p:nvSpPr>
        <p:spPr>
          <a:xfrm>
            <a:off x="1929210" y="5883276"/>
            <a:ext cx="531313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defTabSz="457200"/>
            <a:endParaRPr lang="en-US" dirty="0">
              <a:solidFill>
                <a:srgbClr val="0000FF"/>
              </a:solidFill>
            </a:endParaRPr>
          </a:p>
        </p:txBody>
      </p:sp>
      <p:sp>
        <p:nvSpPr>
          <p:cNvPr id="6" name="Slide Number Placeholder 5"/>
          <p:cNvSpPr>
            <a:spLocks noGrp="1"/>
          </p:cNvSpPr>
          <p:nvPr>
            <p:ph type="sldNum" sz="quarter" idx="4"/>
          </p:nvPr>
        </p:nvSpPr>
        <p:spPr>
          <a:xfrm>
            <a:off x="8213893" y="5883276"/>
            <a:ext cx="413375"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D57F1E4F-1CFF-5643-939E-217C01CDF565}" type="slidenum">
              <a:rPr lang="en-US" dirty="0">
                <a:solidFill>
                  <a:srgbClr val="0000FF"/>
                </a:solidFill>
              </a:rPr>
              <a:pPr defTabSz="457200"/>
              <a:t>‹#›</a:t>
            </a:fld>
            <a:endParaRPr lang="en-US" dirty="0">
              <a:solidFill>
                <a:srgbClr val="0000FF"/>
              </a:solidFill>
            </a:endParaRPr>
          </a:p>
        </p:txBody>
      </p:sp>
    </p:spTree>
    <p:extLst>
      <p:ext uri="{BB962C8B-B14F-4D97-AF65-F5344CB8AC3E}">
        <p14:creationId xmlns:p14="http://schemas.microsoft.com/office/powerpoint/2010/main" val="86769221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1344493" y="0"/>
            <a:ext cx="7514035" cy="838200"/>
          </a:xfrm>
        </p:spPr>
        <p:txBody>
          <a:bodyPr>
            <a:normAutofit/>
          </a:bodyPr>
          <a:lstStyle/>
          <a:p>
            <a:pPr algn="ctr"/>
            <a:r>
              <a:rPr lang="en-US" sz="3600" dirty="0">
                <a:latin typeface="+mj-lt"/>
              </a:rPr>
              <a:t>State changes since 2004 </a:t>
            </a:r>
            <a:r>
              <a:rPr lang="en-US" sz="3600" i="1" dirty="0">
                <a:latin typeface="+mj-lt"/>
              </a:rPr>
              <a:t>(annually)</a:t>
            </a:r>
            <a:endParaRPr lang="en-US" sz="3600" dirty="0">
              <a:latin typeface="+mj-lt"/>
            </a:endParaRPr>
          </a:p>
        </p:txBody>
      </p:sp>
      <p:sp>
        <p:nvSpPr>
          <p:cNvPr id="8" name="Text Placeholder 7"/>
          <p:cNvSpPr>
            <a:spLocks noGrp="1"/>
          </p:cNvSpPr>
          <p:nvPr>
            <p:ph type="body" idx="1"/>
          </p:nvPr>
        </p:nvSpPr>
        <p:spPr>
          <a:xfrm>
            <a:off x="1650705" y="6134986"/>
            <a:ext cx="7000487" cy="379228"/>
          </a:xfrm>
        </p:spPr>
        <p:txBody>
          <a:bodyPr/>
          <a:lstStyle/>
          <a:p>
            <a:r>
              <a:rPr lang="en-US" b="1" i="1" dirty="0" smtClean="0"/>
              <a:t>Approx. $4,000,000 less annually.</a:t>
            </a:r>
            <a:endParaRPr lang="en-US" b="1" i="1" dirty="0"/>
          </a:p>
        </p:txBody>
      </p:sp>
      <p:graphicFrame>
        <p:nvGraphicFramePr>
          <p:cNvPr id="10" name="Content Placeholder 6"/>
          <p:cNvGraphicFramePr>
            <a:graphicFrameLocks noGrp="1"/>
          </p:cNvGraphicFramePr>
          <p:nvPr>
            <p:ph idx="1"/>
            <p:extLst>
              <p:ext uri="{D42A27DB-BD31-4B8C-83A1-F6EECF244321}">
                <p14:modId xmlns:p14="http://schemas.microsoft.com/office/powerpoint/2010/main" val="526168933"/>
              </p:ext>
            </p:extLst>
          </p:nvPr>
        </p:nvGraphicFramePr>
        <p:xfrm>
          <a:off x="1052625" y="1041992"/>
          <a:ext cx="7606543" cy="48803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2113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graphicEl>
                                              <a:chart seriesIdx="0" categoryIdx="0" bldStep="ptIn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graphicEl>
                                              <a:chart seriesIdx="0" categoryIdx="1" bldStep="ptIn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graphicEl>
                                              <a:chart seriesIdx="1" categoryIdx="0" bldStep="ptIn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graphicEl>
                                              <a:chart seriesIdx="1" categoryIdx="1" bldStep="ptIn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graphicEl>
                                              <a:chart seriesIdx="2" categoryIdx="0" bldStep="ptInSeries"/>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graphicEl>
                                              <a:chart seriesIdx="2" categoryIdx="1" bldStep="ptInSeries"/>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graphicEl>
                                              <a:chart seriesIdx="3" categoryIdx="0" bldStep="ptInSeries"/>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graphicEl>
                                              <a:chart seriesIdx="3" categoryIdx="1" bldStep="ptInSeries"/>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graphicEl>
                                              <a:chart seriesIdx="4" categoryIdx="0" bldStep="ptInSeries"/>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graphicEl>
                                              <a:chart seriesIdx="4" categoryIdx="1" bldStep="ptInSeries"/>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graphicEl>
                                              <a:chart seriesIdx="5" categoryIdx="0" bldStep="ptInSeries"/>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
                                            <p:graphicEl>
                                              <a:chart seriesIdx="5" categoryIdx="1" bldStep="ptInSeries"/>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
                                            <p:graphicEl>
                                              <a:chart seriesIdx="6" categoryIdx="0" bldStep="ptInSeries"/>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0">
                                            <p:graphicEl>
                                              <a:chart seriesIdx="6" categoryIdx="1" bldStep="ptInSeries"/>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
                                            <p:graphicEl>
                                              <a:chart seriesIdx="7" categoryIdx="0" bldStep="ptInSeries"/>
                                            </p:graphic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
                                            <p:graphicEl>
                                              <a:chart seriesIdx="7" categoryIdx="1" bldStep="ptInSeries"/>
                                            </p:graphic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0">
                                            <p:graphicEl>
                                              <a:chart seriesIdx="8" categoryIdx="0" bldStep="ptInSeries"/>
                                            </p:graphic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0">
                                            <p:graphicEl>
                                              <a:chart seriesIdx="8" categoryIdx="1"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Chart bld="seriesEl"/>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Parallax">
  <a:themeElements>
    <a:clrScheme name="Custom 1">
      <a:dk1>
        <a:srgbClr val="0000FF"/>
      </a:dk1>
      <a:lt1>
        <a:srgbClr val="FFFFFF"/>
      </a:lt1>
      <a:dk2>
        <a:srgbClr val="FF0000"/>
      </a:dk2>
      <a:lt2>
        <a:srgbClr val="E7DEC9"/>
      </a:lt2>
      <a:accent1>
        <a:srgbClr val="FF0000"/>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297</Words>
  <Application>Microsoft Office PowerPoint</Application>
  <PresentationFormat>On-screen Show (4:3)</PresentationFormat>
  <Paragraphs>25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1_Parallax</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Wells</dc:creator>
  <cp:lastModifiedBy>Amy Wells</cp:lastModifiedBy>
  <cp:revision>2</cp:revision>
  <dcterms:created xsi:type="dcterms:W3CDTF">2018-12-11T16:02:08Z</dcterms:created>
  <dcterms:modified xsi:type="dcterms:W3CDTF">2018-12-11T16:04:40Z</dcterms:modified>
</cp:coreProperties>
</file>